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3679475" cx="2431732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3039666" y="2238751"/>
            <a:ext cx="18237994" cy="47624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67"/>
              <a:buFont typeface="Calibri"/>
              <a:buNone/>
              <a:defRPr sz="119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3039666" y="7184899"/>
            <a:ext cx="18237994" cy="3302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>
                <a:schemeClr val="dk1"/>
              </a:buClr>
              <a:buSzPts val="4787"/>
              <a:buNone/>
              <a:defRPr sz="4787"/>
            </a:lvl1pPr>
            <a:lvl2pPr lvl="1" algn="ctr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989"/>
              <a:buNone/>
              <a:defRPr sz="3989"/>
            </a:lvl2pPr>
            <a:lvl3pPr lvl="2" algn="ctr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590"/>
              <a:buNone/>
              <a:defRPr sz="3590"/>
            </a:lvl3pPr>
            <a:lvl4pPr lvl="3" algn="ctr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191"/>
              <a:buNone/>
              <a:defRPr sz="3191"/>
            </a:lvl4pPr>
            <a:lvl5pPr lvl="4" algn="ctr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191"/>
              <a:buNone/>
              <a:defRPr sz="3191"/>
            </a:lvl5pPr>
            <a:lvl6pPr lvl="5" algn="ctr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191"/>
              <a:buNone/>
              <a:defRPr sz="3191"/>
            </a:lvl6pPr>
            <a:lvl7pPr lvl="6" algn="ctr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191"/>
              <a:buNone/>
              <a:defRPr sz="3191"/>
            </a:lvl7pPr>
            <a:lvl8pPr lvl="7" algn="ctr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191"/>
              <a:buNone/>
              <a:defRPr sz="3191"/>
            </a:lvl8pPr>
            <a:lvl9pPr lvl="8" algn="ctr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191"/>
              <a:buNone/>
              <a:defRPr sz="3191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1671816" y="12678860"/>
            <a:ext cx="5471398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8055114" y="12678860"/>
            <a:ext cx="8207097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17174111" y="12678860"/>
            <a:ext cx="5471398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1671816" y="728307"/>
            <a:ext cx="20973693" cy="2644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7818908" y="-2505561"/>
            <a:ext cx="8679509" cy="20973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1671816" y="12678860"/>
            <a:ext cx="5471398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8055114" y="12678860"/>
            <a:ext cx="8207097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17174111" y="12678860"/>
            <a:ext cx="5471398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14227431" y="3902962"/>
            <a:ext cx="11592734" cy="52434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3588600" y="-1188478"/>
            <a:ext cx="11592734" cy="154263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1671816" y="12678860"/>
            <a:ext cx="5471398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8055114" y="12678860"/>
            <a:ext cx="8207097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17174111" y="12678860"/>
            <a:ext cx="5471398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1671816" y="728307"/>
            <a:ext cx="20973693" cy="2644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1671816" y="3641531"/>
            <a:ext cx="20973693" cy="8679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1671816" y="12678860"/>
            <a:ext cx="5471398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8055114" y="12678860"/>
            <a:ext cx="8207097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17174111" y="12678860"/>
            <a:ext cx="5471398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1659151" y="3410374"/>
            <a:ext cx="20973693" cy="56902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67"/>
              <a:buFont typeface="Calibri"/>
              <a:buNone/>
              <a:defRPr sz="119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1659151" y="9154493"/>
            <a:ext cx="20973693" cy="299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>
                <a:srgbClr val="888888"/>
              </a:buClr>
              <a:buSzPts val="4787"/>
              <a:buNone/>
              <a:defRPr sz="4787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rgbClr val="888888"/>
              </a:buClr>
              <a:buSzPts val="3989"/>
              <a:buNone/>
              <a:defRPr sz="3989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rgbClr val="888888"/>
              </a:buClr>
              <a:buSzPts val="3590"/>
              <a:buNone/>
              <a:defRPr sz="359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rgbClr val="888888"/>
              </a:buClr>
              <a:buSzPts val="3191"/>
              <a:buNone/>
              <a:defRPr sz="3191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rgbClr val="888888"/>
              </a:buClr>
              <a:buSzPts val="3191"/>
              <a:buNone/>
              <a:defRPr sz="3191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rgbClr val="888888"/>
              </a:buClr>
              <a:buSzPts val="3191"/>
              <a:buNone/>
              <a:defRPr sz="3191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rgbClr val="888888"/>
              </a:buClr>
              <a:buSzPts val="3191"/>
              <a:buNone/>
              <a:defRPr sz="3191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rgbClr val="888888"/>
              </a:buClr>
              <a:buSzPts val="3191"/>
              <a:buNone/>
              <a:defRPr sz="3191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rgbClr val="888888"/>
              </a:buClr>
              <a:buSzPts val="3191"/>
              <a:buNone/>
              <a:defRPr sz="3191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1671816" y="12678860"/>
            <a:ext cx="5471398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8055114" y="12678860"/>
            <a:ext cx="8207097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17174111" y="12678860"/>
            <a:ext cx="5471398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1671816" y="728307"/>
            <a:ext cx="20973693" cy="2644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1671816" y="3641531"/>
            <a:ext cx="10334863" cy="8679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12310646" y="3641531"/>
            <a:ext cx="10334863" cy="8679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1671816" y="12678860"/>
            <a:ext cx="5471398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8055114" y="12678860"/>
            <a:ext cx="8207097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17174111" y="12678860"/>
            <a:ext cx="5471398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1674983" y="728307"/>
            <a:ext cx="20973693" cy="2644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1674985" y="3353376"/>
            <a:ext cx="10287367" cy="16434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>
                <a:schemeClr val="dk1"/>
              </a:buClr>
              <a:buSzPts val="4787"/>
              <a:buNone/>
              <a:defRPr b="1" sz="4787"/>
            </a:lvl1pPr>
            <a:lvl2pPr indent="-228600" lvl="1" marL="9144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989"/>
              <a:buNone/>
              <a:defRPr b="1" sz="3989"/>
            </a:lvl2pPr>
            <a:lvl3pPr indent="-228600" lvl="2" marL="1371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590"/>
              <a:buNone/>
              <a:defRPr b="1" sz="3590"/>
            </a:lvl3pPr>
            <a:lvl4pPr indent="-228600" lvl="3" marL="18288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191"/>
              <a:buNone/>
              <a:defRPr b="1" sz="3191"/>
            </a:lvl4pPr>
            <a:lvl5pPr indent="-228600" lvl="4" marL="22860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191"/>
              <a:buNone/>
              <a:defRPr b="1" sz="3191"/>
            </a:lvl5pPr>
            <a:lvl6pPr indent="-228600" lvl="5" marL="27432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191"/>
              <a:buNone/>
              <a:defRPr b="1" sz="3191"/>
            </a:lvl6pPr>
            <a:lvl7pPr indent="-228600" lvl="6" marL="32004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191"/>
              <a:buNone/>
              <a:defRPr b="1" sz="3191"/>
            </a:lvl7pPr>
            <a:lvl8pPr indent="-228600" lvl="7" marL="3657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191"/>
              <a:buNone/>
              <a:defRPr b="1" sz="3191"/>
            </a:lvl8pPr>
            <a:lvl9pPr indent="-228600" lvl="8" marL="41148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191"/>
              <a:buNone/>
              <a:defRPr b="1" sz="3191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1674985" y="4996813"/>
            <a:ext cx="10287367" cy="7349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12310646" y="3353376"/>
            <a:ext cx="10338030" cy="16434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>
                <a:schemeClr val="dk1"/>
              </a:buClr>
              <a:buSzPts val="4787"/>
              <a:buNone/>
              <a:defRPr b="1" sz="4787"/>
            </a:lvl1pPr>
            <a:lvl2pPr indent="-228600" lvl="1" marL="9144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989"/>
              <a:buNone/>
              <a:defRPr b="1" sz="3989"/>
            </a:lvl2pPr>
            <a:lvl3pPr indent="-228600" lvl="2" marL="1371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590"/>
              <a:buNone/>
              <a:defRPr b="1" sz="3590"/>
            </a:lvl3pPr>
            <a:lvl4pPr indent="-228600" lvl="3" marL="18288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191"/>
              <a:buNone/>
              <a:defRPr b="1" sz="3191"/>
            </a:lvl4pPr>
            <a:lvl5pPr indent="-228600" lvl="4" marL="22860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191"/>
              <a:buNone/>
              <a:defRPr b="1" sz="3191"/>
            </a:lvl5pPr>
            <a:lvl6pPr indent="-228600" lvl="5" marL="27432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191"/>
              <a:buNone/>
              <a:defRPr b="1" sz="3191"/>
            </a:lvl6pPr>
            <a:lvl7pPr indent="-228600" lvl="6" marL="32004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191"/>
              <a:buNone/>
              <a:defRPr b="1" sz="3191"/>
            </a:lvl7pPr>
            <a:lvl8pPr indent="-228600" lvl="7" marL="3657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191"/>
              <a:buNone/>
              <a:defRPr b="1" sz="3191"/>
            </a:lvl8pPr>
            <a:lvl9pPr indent="-228600" lvl="8" marL="41148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191"/>
              <a:buNone/>
              <a:defRPr b="1" sz="3191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12310646" y="4996813"/>
            <a:ext cx="10338030" cy="7349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1671816" y="12678860"/>
            <a:ext cx="5471398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8055114" y="12678860"/>
            <a:ext cx="8207097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17174111" y="12678860"/>
            <a:ext cx="5471398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1671816" y="728307"/>
            <a:ext cx="20973693" cy="2644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1671816" y="12678860"/>
            <a:ext cx="5471398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8055114" y="12678860"/>
            <a:ext cx="8207097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17174111" y="12678860"/>
            <a:ext cx="5471398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1671816" y="12678860"/>
            <a:ext cx="5471398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8055114" y="12678860"/>
            <a:ext cx="8207097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17174111" y="12678860"/>
            <a:ext cx="5471398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1674984" y="911966"/>
            <a:ext cx="7842970" cy="31918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82"/>
              <a:buFont typeface="Calibri"/>
              <a:buNone/>
              <a:defRPr sz="638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10338030" y="1969594"/>
            <a:ext cx="12310646" cy="9721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33857" lvl="0" marL="457200" algn="l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>
                <a:schemeClr val="dk1"/>
              </a:buClr>
              <a:buSzPts val="6382"/>
              <a:buChar char="•"/>
              <a:defRPr sz="6382"/>
            </a:lvl1pPr>
            <a:lvl2pPr indent="-583247" lvl="1" marL="9144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5585"/>
              <a:buChar char="•"/>
              <a:defRPr sz="5585"/>
            </a:lvl2pPr>
            <a:lvl3pPr indent="-532574" lvl="2" marL="1371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4787"/>
              <a:buChar char="•"/>
              <a:defRPr sz="4787"/>
            </a:lvl3pPr>
            <a:lvl4pPr indent="-481901" lvl="3" marL="18288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989"/>
              <a:buChar char="•"/>
              <a:defRPr sz="3989"/>
            </a:lvl4pPr>
            <a:lvl5pPr indent="-481901" lvl="4" marL="22860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989"/>
              <a:buChar char="•"/>
              <a:defRPr sz="3989"/>
            </a:lvl5pPr>
            <a:lvl6pPr indent="-481901" lvl="5" marL="27432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989"/>
              <a:buChar char="•"/>
              <a:defRPr sz="3989"/>
            </a:lvl6pPr>
            <a:lvl7pPr indent="-481901" lvl="6" marL="32004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989"/>
              <a:buChar char="•"/>
              <a:defRPr sz="3989"/>
            </a:lvl7pPr>
            <a:lvl8pPr indent="-481901" lvl="7" marL="3657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989"/>
              <a:buChar char="•"/>
              <a:defRPr sz="3989"/>
            </a:lvl8pPr>
            <a:lvl9pPr indent="-481901" lvl="8" marL="41148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989"/>
              <a:buChar char="•"/>
              <a:defRPr sz="3989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1674984" y="4103846"/>
            <a:ext cx="7842970" cy="7602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>
                <a:schemeClr val="dk1"/>
              </a:buClr>
              <a:buSzPts val="3191"/>
              <a:buNone/>
              <a:defRPr sz="3191"/>
            </a:lvl1pPr>
            <a:lvl2pPr indent="-228600" lvl="1" marL="9144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2792"/>
              <a:buNone/>
              <a:defRPr sz="2792"/>
            </a:lvl2pPr>
            <a:lvl3pPr indent="-228600" lvl="2" marL="1371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2393"/>
              <a:buNone/>
              <a:defRPr sz="2393"/>
            </a:lvl3pPr>
            <a:lvl4pPr indent="-228600" lvl="3" marL="18288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995"/>
              <a:buNone/>
              <a:defRPr sz="1995"/>
            </a:lvl4pPr>
            <a:lvl5pPr indent="-228600" lvl="4" marL="22860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995"/>
              <a:buNone/>
              <a:defRPr sz="1995"/>
            </a:lvl5pPr>
            <a:lvl6pPr indent="-228600" lvl="5" marL="27432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995"/>
              <a:buNone/>
              <a:defRPr sz="1995"/>
            </a:lvl6pPr>
            <a:lvl7pPr indent="-228600" lvl="6" marL="32004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995"/>
              <a:buNone/>
              <a:defRPr sz="1995"/>
            </a:lvl7pPr>
            <a:lvl8pPr indent="-228600" lvl="7" marL="3657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995"/>
              <a:buNone/>
              <a:defRPr sz="1995"/>
            </a:lvl8pPr>
            <a:lvl9pPr indent="-228600" lvl="8" marL="41148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995"/>
              <a:buNone/>
              <a:defRPr sz="1995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1671816" y="12678860"/>
            <a:ext cx="5471398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8055114" y="12678860"/>
            <a:ext cx="8207097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17174111" y="12678860"/>
            <a:ext cx="5471398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674984" y="911966"/>
            <a:ext cx="7842970" cy="31918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82"/>
              <a:buFont typeface="Calibri"/>
              <a:buNone/>
              <a:defRPr sz="638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0338030" y="1969594"/>
            <a:ext cx="12310646" cy="9721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>
                <a:schemeClr val="dk1"/>
              </a:buClr>
              <a:buSzPts val="6382"/>
              <a:buFont typeface="Arial"/>
              <a:buNone/>
              <a:defRPr b="0" i="0" sz="63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5585"/>
              <a:buFont typeface="Arial"/>
              <a:buNone/>
              <a:defRPr b="0" i="0" sz="55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4787"/>
              <a:buFont typeface="Arial"/>
              <a:buNone/>
              <a:defRPr b="0" i="0" sz="478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989"/>
              <a:buFont typeface="Arial"/>
              <a:buNone/>
              <a:defRPr b="0" i="0" sz="39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989"/>
              <a:buFont typeface="Arial"/>
              <a:buNone/>
              <a:defRPr b="0" i="0" sz="39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989"/>
              <a:buFont typeface="Arial"/>
              <a:buNone/>
              <a:defRPr b="0" i="0" sz="39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989"/>
              <a:buFont typeface="Arial"/>
              <a:buNone/>
              <a:defRPr b="0" i="0" sz="39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989"/>
              <a:buFont typeface="Arial"/>
              <a:buNone/>
              <a:defRPr b="0" i="0" sz="39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989"/>
              <a:buFont typeface="Arial"/>
              <a:buNone/>
              <a:defRPr b="0" i="0" sz="39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674984" y="4103846"/>
            <a:ext cx="7842970" cy="7602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>
                <a:schemeClr val="dk1"/>
              </a:buClr>
              <a:buSzPts val="3191"/>
              <a:buNone/>
              <a:defRPr sz="3191"/>
            </a:lvl1pPr>
            <a:lvl2pPr indent="-228600" lvl="1" marL="9144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2792"/>
              <a:buNone/>
              <a:defRPr sz="2792"/>
            </a:lvl2pPr>
            <a:lvl3pPr indent="-228600" lvl="2" marL="1371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2393"/>
              <a:buNone/>
              <a:defRPr sz="2393"/>
            </a:lvl3pPr>
            <a:lvl4pPr indent="-228600" lvl="3" marL="18288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995"/>
              <a:buNone/>
              <a:defRPr sz="1995"/>
            </a:lvl4pPr>
            <a:lvl5pPr indent="-228600" lvl="4" marL="22860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995"/>
              <a:buNone/>
              <a:defRPr sz="1995"/>
            </a:lvl5pPr>
            <a:lvl6pPr indent="-228600" lvl="5" marL="27432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995"/>
              <a:buNone/>
              <a:defRPr sz="1995"/>
            </a:lvl6pPr>
            <a:lvl7pPr indent="-228600" lvl="6" marL="32004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995"/>
              <a:buNone/>
              <a:defRPr sz="1995"/>
            </a:lvl7pPr>
            <a:lvl8pPr indent="-228600" lvl="7" marL="3657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995"/>
              <a:buNone/>
              <a:defRPr sz="1995"/>
            </a:lvl8pPr>
            <a:lvl9pPr indent="-228600" lvl="8" marL="41148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1995"/>
              <a:buNone/>
              <a:defRPr sz="1995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1671816" y="12678860"/>
            <a:ext cx="5471398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8055114" y="12678860"/>
            <a:ext cx="8207097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17174111" y="12678860"/>
            <a:ext cx="5471398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671816" y="728307"/>
            <a:ext cx="20973693" cy="2644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76"/>
              <a:buFont typeface="Calibri"/>
              <a:buNone/>
              <a:defRPr b="0" i="0" sz="877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671816" y="3641531"/>
            <a:ext cx="20973693" cy="8679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83247" lvl="0" marL="457200" marR="0" rtl="0" algn="l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>
                <a:schemeClr val="dk1"/>
              </a:buClr>
              <a:buSzPts val="5585"/>
              <a:buFont typeface="Arial"/>
              <a:buChar char="•"/>
              <a:defRPr b="0" i="0" sz="55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2574" lvl="1" marL="914400" marR="0" rtl="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4787"/>
              <a:buFont typeface="Arial"/>
              <a:buChar char="•"/>
              <a:defRPr b="0" i="0" sz="478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1901" lvl="2" marL="1371600" marR="0" rtl="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989"/>
              <a:buFont typeface="Arial"/>
              <a:buChar char="•"/>
              <a:defRPr b="0" i="0" sz="39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6564" lvl="3" marL="1828800" marR="0" rtl="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590"/>
              <a:buFont typeface="Arial"/>
              <a:buChar char="•"/>
              <a:defRPr b="0" i="0" sz="3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6564" lvl="4" marL="2286000" marR="0" rtl="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590"/>
              <a:buFont typeface="Arial"/>
              <a:buChar char="•"/>
              <a:defRPr b="0" i="0" sz="3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6564" lvl="5" marL="2743200" marR="0" rtl="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590"/>
              <a:buFont typeface="Arial"/>
              <a:buChar char="•"/>
              <a:defRPr b="0" i="0" sz="3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6564" lvl="6" marL="3200400" marR="0" rtl="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590"/>
              <a:buFont typeface="Arial"/>
              <a:buChar char="•"/>
              <a:defRPr b="0" i="0" sz="3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6564" lvl="7" marL="3657600" marR="0" rtl="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590"/>
              <a:buFont typeface="Arial"/>
              <a:buChar char="•"/>
              <a:defRPr b="0" i="0" sz="3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6565" lvl="8" marL="4114800" marR="0" rtl="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>
                <a:schemeClr val="dk1"/>
              </a:buClr>
              <a:buSzPts val="3590"/>
              <a:buFont typeface="Arial"/>
              <a:buChar char="•"/>
              <a:defRPr b="0" i="0" sz="3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1671816" y="12678860"/>
            <a:ext cx="5471398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9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8055114" y="12678860"/>
            <a:ext cx="8207097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9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17174111" y="12678860"/>
            <a:ext cx="5471398" cy="72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39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39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39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39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39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39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39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39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39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7.jpg"/><Relationship Id="rId10" Type="http://schemas.openxmlformats.org/officeDocument/2006/relationships/image" Target="../media/image1.png"/><Relationship Id="rId9" Type="http://schemas.openxmlformats.org/officeDocument/2006/relationships/image" Target="../media/image3.jpg"/><Relationship Id="rId5" Type="http://schemas.openxmlformats.org/officeDocument/2006/relationships/image" Target="../media/image8.jpg"/><Relationship Id="rId6" Type="http://schemas.openxmlformats.org/officeDocument/2006/relationships/image" Target="../media/image5.jpg"/><Relationship Id="rId7" Type="http://schemas.openxmlformats.org/officeDocument/2006/relationships/image" Target="../media/image2.jpg"/><Relationship Id="rId8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060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3"/>
          <p:cNvCxnSpPr/>
          <p:nvPr/>
        </p:nvCxnSpPr>
        <p:spPr>
          <a:xfrm>
            <a:off x="12158658" y="2530283"/>
            <a:ext cx="0" cy="10703363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0" name="Google Shape;90;p13"/>
          <p:cNvSpPr txBox="1"/>
          <p:nvPr/>
        </p:nvSpPr>
        <p:spPr>
          <a:xfrm>
            <a:off x="1862675" y="564327"/>
            <a:ext cx="20591967" cy="1074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191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Аутотрансплантация грудино-подъязычной мышцы при хирургическом лечении паралича мимической мускулатуры давностью более 18 месяцев 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2745502" y="498"/>
            <a:ext cx="18826316" cy="46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393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ФГБУ НМИЦ «Центральный научно-исследовательский институт стоматологии и челюстно-лицевой хирургии»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3289699" y="1725310"/>
            <a:ext cx="17737919" cy="46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393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Профессор Неробеев А.И., Долова А.Р., Салихов К.С., Большаков М.Н., Ижаев Р.А.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1111679" y="2336645"/>
            <a:ext cx="1061921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Топографо-анатомичексое исследование и техника забора аутотрансплантата</a:t>
            </a:r>
            <a:endParaRPr b="0" i="0" sz="2800" u="sng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554182" y="3368461"/>
            <a:ext cx="4481769" cy="867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рамках топографо-анатомического исследования диссертационной работы было произведено билатеральное препарирование </a:t>
            </a:r>
            <a:r>
              <a:rPr b="0" i="0" lang="ru-RU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грудино-подъязычной</a:t>
            </a:r>
            <a:r>
              <a:rPr b="0" i="0" lang="ru-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мышцы на 25 свежих нефиксированных человеческих трупах (50 случаев).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Наиболее целесообразно осуществлять доступ через разрез кожи и подкожно-жировой клетчатки по переднему краю грудино-ключично-сосцевидной мышцы.  Рассекается подкожная мышца шеи, грудино-ключично-сосцевидная мышца отводится кзади, лопаточно-подъязычная мышца рассекается в области сухожильной вставки для облегчения доступа к магистральном сосудисто-нервному пучку. Визуализируется шейная петля и места отхождения ее ветвей к грудино-подъязычной мышце. Выделены наружная сонная артерия и отходящая от нее верхняя щитовидная вена, внутренняя яремная вена и впадающая в нее верхняя щитовидная вена. Кровоснабжение грудино-подъязычной мышцы осуществляется ветвями верхней щитовидной артерии, венозный отток – через ветви верхней щитовидной вены. При отсечении грудино-подъязычной мышцы от подъязычной кости в состав лоскута включают фрагмент тела подъязычной кости для создания возможности жесткой фиксации на лице. </a:t>
            </a:r>
            <a:endParaRPr/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50769" y="10202249"/>
            <a:ext cx="4442099" cy="3108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 b="928" l="5364" r="0" t="0"/>
          <a:stretch/>
        </p:blipFill>
        <p:spPr>
          <a:xfrm rot="5400000">
            <a:off x="8403142" y="8062145"/>
            <a:ext cx="3748953" cy="290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 rotWithShape="1">
          <a:blip r:embed="rId5">
            <a:alphaModFix/>
          </a:blip>
          <a:srcRect b="4117" l="8887" r="4990" t="22810"/>
          <a:stretch/>
        </p:blipFill>
        <p:spPr>
          <a:xfrm rot="5400000">
            <a:off x="8403143" y="3945997"/>
            <a:ext cx="3748952" cy="2906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6">
            <a:alphaModFix/>
          </a:blip>
          <a:srcRect b="0" l="4090" r="0" t="1404"/>
          <a:stretch/>
        </p:blipFill>
        <p:spPr>
          <a:xfrm rot="5400000">
            <a:off x="5201174" y="3943625"/>
            <a:ext cx="3748951" cy="28541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13"/>
          <p:cNvCxnSpPr/>
          <p:nvPr/>
        </p:nvCxnSpPr>
        <p:spPr>
          <a:xfrm rot="10800000">
            <a:off x="7765995" y="5495454"/>
            <a:ext cx="534153" cy="53415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00" name="Google Shape;100;p13"/>
          <p:cNvSpPr/>
          <p:nvPr/>
        </p:nvSpPr>
        <p:spPr>
          <a:xfrm>
            <a:off x="8094541" y="6029608"/>
            <a:ext cx="360155" cy="21728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/>
          </a:p>
        </p:txBody>
      </p:sp>
      <p:cxnSp>
        <p:nvCxnSpPr>
          <p:cNvPr id="101" name="Google Shape;101;p13"/>
          <p:cNvCxnSpPr/>
          <p:nvPr/>
        </p:nvCxnSpPr>
        <p:spPr>
          <a:xfrm rot="10800000">
            <a:off x="11096189" y="5986614"/>
            <a:ext cx="399632" cy="32289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02" name="Google Shape;102;p13"/>
          <p:cNvSpPr/>
          <p:nvPr/>
        </p:nvSpPr>
        <p:spPr>
          <a:xfrm>
            <a:off x="11315743" y="6305978"/>
            <a:ext cx="360155" cy="21728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11359396" y="10093608"/>
            <a:ext cx="360155" cy="21728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/>
          </a:p>
        </p:txBody>
      </p:sp>
      <p:cxnSp>
        <p:nvCxnSpPr>
          <p:cNvPr id="104" name="Google Shape;104;p13"/>
          <p:cNvCxnSpPr>
            <a:stCxn id="103" idx="0"/>
          </p:cNvCxnSpPr>
          <p:nvPr/>
        </p:nvCxnSpPr>
        <p:spPr>
          <a:xfrm rot="10800000">
            <a:off x="11348074" y="9468408"/>
            <a:ext cx="191400" cy="625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5" name="Google Shape;105;p13"/>
          <p:cNvCxnSpPr/>
          <p:nvPr/>
        </p:nvCxnSpPr>
        <p:spPr>
          <a:xfrm rot="10800000">
            <a:off x="6462225" y="5871172"/>
            <a:ext cx="361485" cy="37571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6" name="Google Shape;106;p13"/>
          <p:cNvCxnSpPr>
            <a:stCxn id="107" idx="0"/>
          </p:cNvCxnSpPr>
          <p:nvPr/>
        </p:nvCxnSpPr>
        <p:spPr>
          <a:xfrm flipH="1" rot="10800000">
            <a:off x="9315113" y="5554263"/>
            <a:ext cx="739800" cy="537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8" name="Google Shape;108;p13"/>
          <p:cNvCxnSpPr/>
          <p:nvPr/>
        </p:nvCxnSpPr>
        <p:spPr>
          <a:xfrm rot="10800000">
            <a:off x="10149953" y="9578340"/>
            <a:ext cx="244321" cy="53281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09" name="Google Shape;109;p13"/>
          <p:cNvSpPr/>
          <p:nvPr/>
        </p:nvSpPr>
        <p:spPr>
          <a:xfrm>
            <a:off x="6729761" y="6246891"/>
            <a:ext cx="361485" cy="21728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/>
          </a:p>
        </p:txBody>
      </p:sp>
      <p:sp>
        <p:nvSpPr>
          <p:cNvPr id="107" name="Google Shape;107;p13"/>
          <p:cNvSpPr/>
          <p:nvPr/>
        </p:nvSpPr>
        <p:spPr>
          <a:xfrm>
            <a:off x="9134370" y="6092163"/>
            <a:ext cx="361485" cy="21728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/>
          </a:p>
        </p:txBody>
      </p:sp>
      <p:sp>
        <p:nvSpPr>
          <p:cNvPr id="110" name="Google Shape;110;p13"/>
          <p:cNvSpPr/>
          <p:nvPr/>
        </p:nvSpPr>
        <p:spPr>
          <a:xfrm>
            <a:off x="10213530" y="10066347"/>
            <a:ext cx="361485" cy="21728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/>
          </a:p>
        </p:txBody>
      </p:sp>
      <p:cxnSp>
        <p:nvCxnSpPr>
          <p:cNvPr id="111" name="Google Shape;111;p13"/>
          <p:cNvCxnSpPr/>
          <p:nvPr/>
        </p:nvCxnSpPr>
        <p:spPr>
          <a:xfrm rot="10800000">
            <a:off x="6502429" y="6622611"/>
            <a:ext cx="321281" cy="36166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2" name="Google Shape;112;p13"/>
          <p:cNvCxnSpPr>
            <a:stCxn id="113" idx="0"/>
          </p:cNvCxnSpPr>
          <p:nvPr/>
        </p:nvCxnSpPr>
        <p:spPr>
          <a:xfrm rot="10800000">
            <a:off x="10373626" y="5125438"/>
            <a:ext cx="416400" cy="198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4" name="Google Shape;114;p13"/>
          <p:cNvCxnSpPr/>
          <p:nvPr/>
        </p:nvCxnSpPr>
        <p:spPr>
          <a:xfrm flipH="1" rot="10800000">
            <a:off x="9294421" y="10283630"/>
            <a:ext cx="445085" cy="31552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15" name="Google Shape;115;p13"/>
          <p:cNvSpPr/>
          <p:nvPr/>
        </p:nvSpPr>
        <p:spPr>
          <a:xfrm>
            <a:off x="6642967" y="6984274"/>
            <a:ext cx="358724" cy="19158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/>
          </a:p>
        </p:txBody>
      </p:sp>
      <p:sp>
        <p:nvSpPr>
          <p:cNvPr id="113" name="Google Shape;113;p13"/>
          <p:cNvSpPr/>
          <p:nvPr/>
        </p:nvSpPr>
        <p:spPr>
          <a:xfrm>
            <a:off x="10610664" y="5323738"/>
            <a:ext cx="358724" cy="19158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/>
          </a:p>
        </p:txBody>
      </p:sp>
      <p:sp>
        <p:nvSpPr>
          <p:cNvPr id="116" name="Google Shape;116;p13"/>
          <p:cNvSpPr/>
          <p:nvPr/>
        </p:nvSpPr>
        <p:spPr>
          <a:xfrm>
            <a:off x="9139135" y="10608211"/>
            <a:ext cx="358724" cy="19158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/>
          </a:p>
        </p:txBody>
      </p:sp>
      <p:cxnSp>
        <p:nvCxnSpPr>
          <p:cNvPr id="117" name="Google Shape;117;p13"/>
          <p:cNvCxnSpPr/>
          <p:nvPr/>
        </p:nvCxnSpPr>
        <p:spPr>
          <a:xfrm rot="10800000">
            <a:off x="6563886" y="4577222"/>
            <a:ext cx="361485" cy="37571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8" name="Google Shape;118;p13"/>
          <p:cNvCxnSpPr/>
          <p:nvPr/>
        </p:nvCxnSpPr>
        <p:spPr>
          <a:xfrm rot="10800000">
            <a:off x="10734705" y="4008939"/>
            <a:ext cx="361485" cy="37571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9" name="Google Shape;119;p13"/>
          <p:cNvCxnSpPr/>
          <p:nvPr/>
        </p:nvCxnSpPr>
        <p:spPr>
          <a:xfrm rot="10800000">
            <a:off x="10734704" y="8417699"/>
            <a:ext cx="361485" cy="37571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0" name="Google Shape;120;p13"/>
          <p:cNvSpPr/>
          <p:nvPr/>
        </p:nvSpPr>
        <p:spPr>
          <a:xfrm>
            <a:off x="6757267" y="4952941"/>
            <a:ext cx="361485" cy="21728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endParaRPr/>
          </a:p>
        </p:txBody>
      </p:sp>
      <p:sp>
        <p:nvSpPr>
          <p:cNvPr id="121" name="Google Shape;121;p13"/>
          <p:cNvSpPr/>
          <p:nvPr/>
        </p:nvSpPr>
        <p:spPr>
          <a:xfrm>
            <a:off x="10954258" y="4359939"/>
            <a:ext cx="361485" cy="21728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endParaRPr/>
          </a:p>
        </p:txBody>
      </p:sp>
      <p:sp>
        <p:nvSpPr>
          <p:cNvPr id="122" name="Google Shape;122;p13"/>
          <p:cNvSpPr/>
          <p:nvPr/>
        </p:nvSpPr>
        <p:spPr>
          <a:xfrm>
            <a:off x="10954258" y="8818777"/>
            <a:ext cx="361485" cy="21728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endParaRPr/>
          </a:p>
        </p:txBody>
      </p:sp>
      <p:cxnSp>
        <p:nvCxnSpPr>
          <p:cNvPr id="123" name="Google Shape;123;p13"/>
          <p:cNvCxnSpPr/>
          <p:nvPr/>
        </p:nvCxnSpPr>
        <p:spPr>
          <a:xfrm rot="10800000">
            <a:off x="6561377" y="5314943"/>
            <a:ext cx="361485" cy="37571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4" name="Google Shape;124;p13"/>
          <p:cNvCxnSpPr/>
          <p:nvPr/>
        </p:nvCxnSpPr>
        <p:spPr>
          <a:xfrm rot="10800000">
            <a:off x="10230225" y="4631448"/>
            <a:ext cx="419629" cy="23652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5" name="Google Shape;125;p13"/>
          <p:cNvSpPr/>
          <p:nvPr/>
        </p:nvSpPr>
        <p:spPr>
          <a:xfrm>
            <a:off x="6753300" y="5693783"/>
            <a:ext cx="330366" cy="21104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endParaRPr/>
          </a:p>
        </p:txBody>
      </p:sp>
      <p:cxnSp>
        <p:nvCxnSpPr>
          <p:cNvPr id="126" name="Google Shape;126;p13"/>
          <p:cNvCxnSpPr/>
          <p:nvPr/>
        </p:nvCxnSpPr>
        <p:spPr>
          <a:xfrm flipH="1" rot="10800000">
            <a:off x="5810340" y="5919931"/>
            <a:ext cx="356844" cy="23489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7" name="Google Shape;127;p13"/>
          <p:cNvSpPr/>
          <p:nvPr/>
        </p:nvSpPr>
        <p:spPr>
          <a:xfrm>
            <a:off x="10649854" y="4785998"/>
            <a:ext cx="330366" cy="21104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endParaRPr/>
          </a:p>
        </p:txBody>
      </p:sp>
      <p:sp>
        <p:nvSpPr>
          <p:cNvPr id="128" name="Google Shape;128;p13"/>
          <p:cNvSpPr/>
          <p:nvPr/>
        </p:nvSpPr>
        <p:spPr>
          <a:xfrm>
            <a:off x="10373722" y="9367300"/>
            <a:ext cx="330366" cy="21104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endParaRPr/>
          </a:p>
        </p:txBody>
      </p:sp>
      <p:cxnSp>
        <p:nvCxnSpPr>
          <p:cNvPr id="129" name="Google Shape;129;p13"/>
          <p:cNvCxnSpPr/>
          <p:nvPr/>
        </p:nvCxnSpPr>
        <p:spPr>
          <a:xfrm rot="10800000">
            <a:off x="10149953" y="9088530"/>
            <a:ext cx="388953" cy="2818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0" name="Google Shape;130;p13"/>
          <p:cNvSpPr/>
          <p:nvPr/>
        </p:nvSpPr>
        <p:spPr>
          <a:xfrm>
            <a:off x="5698552" y="6135404"/>
            <a:ext cx="356844" cy="21728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</a:t>
            </a:r>
            <a:endParaRPr/>
          </a:p>
        </p:txBody>
      </p:sp>
      <p:cxnSp>
        <p:nvCxnSpPr>
          <p:cNvPr id="131" name="Google Shape;131;p13"/>
          <p:cNvCxnSpPr/>
          <p:nvPr/>
        </p:nvCxnSpPr>
        <p:spPr>
          <a:xfrm flipH="1" rot="10800000">
            <a:off x="9297051" y="5078540"/>
            <a:ext cx="356844" cy="23489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2" name="Google Shape;132;p13"/>
          <p:cNvSpPr/>
          <p:nvPr/>
        </p:nvSpPr>
        <p:spPr>
          <a:xfrm>
            <a:off x="9085727" y="5330681"/>
            <a:ext cx="356844" cy="21728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</a:t>
            </a:r>
            <a:endParaRPr/>
          </a:p>
        </p:txBody>
      </p:sp>
      <p:cxnSp>
        <p:nvCxnSpPr>
          <p:cNvPr id="133" name="Google Shape;133;p13"/>
          <p:cNvCxnSpPr/>
          <p:nvPr/>
        </p:nvCxnSpPr>
        <p:spPr>
          <a:xfrm flipH="1" rot="10800000">
            <a:off x="9163240" y="9546185"/>
            <a:ext cx="356844" cy="23489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4" name="Google Shape;134;p13"/>
          <p:cNvSpPr/>
          <p:nvPr/>
        </p:nvSpPr>
        <p:spPr>
          <a:xfrm>
            <a:off x="8984818" y="9789520"/>
            <a:ext cx="356844" cy="21728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</a:t>
            </a:r>
            <a:endParaRPr/>
          </a:p>
        </p:txBody>
      </p:sp>
      <p:sp>
        <p:nvSpPr>
          <p:cNvPr id="135" name="Google Shape;135;p13"/>
          <p:cNvSpPr txBox="1"/>
          <p:nvPr/>
        </p:nvSpPr>
        <p:spPr>
          <a:xfrm>
            <a:off x="5648567" y="7602088"/>
            <a:ext cx="2906559" cy="20313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1-грудино-подъязычная мышца; 2- общая сонная артерия; 3 – шейная петля; 4 – верхняя щитовидная артерия; 5 – верхняя щитовидная вена; 6 – внутренняя яремная вена.</a:t>
            </a: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15830205" y="2458665"/>
            <a:ext cx="434926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Клиническое исследование</a:t>
            </a:r>
            <a:endParaRPr/>
          </a:p>
        </p:txBody>
      </p:sp>
      <p:pic>
        <p:nvPicPr>
          <p:cNvPr id="137" name="Google Shape;137;p13"/>
          <p:cNvPicPr preferRelativeResize="0"/>
          <p:nvPr/>
        </p:nvPicPr>
        <p:blipFill rotWithShape="1">
          <a:blip r:embed="rId7">
            <a:alphaModFix/>
          </a:blip>
          <a:srcRect b="5678" l="0" r="3343" t="6041"/>
          <a:stretch/>
        </p:blipFill>
        <p:spPr>
          <a:xfrm>
            <a:off x="12576504" y="6707163"/>
            <a:ext cx="2739825" cy="200189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3"/>
          <p:cNvSpPr txBox="1"/>
          <p:nvPr/>
        </p:nvSpPr>
        <p:spPr>
          <a:xfrm>
            <a:off x="15472917" y="6707163"/>
            <a:ext cx="3981795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данным КТ-ангиографии длина верхней щитовидной артерии до места ее разветвления составляет 2,94 см, диаметр на участке отхождения ее от наружной сонной артерии – 1,87мм. </a:t>
            </a:r>
            <a:endParaRPr/>
          </a:p>
        </p:txBody>
      </p:sp>
      <p:cxnSp>
        <p:nvCxnSpPr>
          <p:cNvPr id="139" name="Google Shape;139;p13"/>
          <p:cNvCxnSpPr>
            <a:stCxn id="138" idx="2"/>
          </p:cNvCxnSpPr>
          <p:nvPr/>
        </p:nvCxnSpPr>
        <p:spPr>
          <a:xfrm rot="5400000">
            <a:off x="16197665" y="7304741"/>
            <a:ext cx="386400" cy="2145900"/>
          </a:xfrm>
          <a:prstGeom prst="curvedConnector2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40" name="Google Shape;140;p13"/>
          <p:cNvPicPr preferRelativeResize="0"/>
          <p:nvPr/>
        </p:nvPicPr>
        <p:blipFill rotWithShape="1">
          <a:blip r:embed="rId8">
            <a:alphaModFix/>
          </a:blip>
          <a:srcRect b="3253" l="8023" r="4932" t="0"/>
          <a:stretch/>
        </p:blipFill>
        <p:spPr>
          <a:xfrm rot="-5400000">
            <a:off x="12286970" y="3929244"/>
            <a:ext cx="2831886" cy="209840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3"/>
          <p:cNvSpPr txBox="1"/>
          <p:nvPr/>
        </p:nvSpPr>
        <p:spPr>
          <a:xfrm>
            <a:off x="12531526" y="9687109"/>
            <a:ext cx="6221621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Пациентке была выполнена аутотрансплантация грудино-подъязычной мышцы. Для создания микрососудистых анастамозов были использованы верхние щитовидные артерия и вена и поверхностные височные артерия и вена.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Реиннерация осуществлялась посредством наложения неврного анастамоза между нервом аутотрансплантата и жевательным нервом и кросс-лицевым аутотрансплантатом икроножного нерва, проведенным от щечной ветви лицевого нерва здоровой стороны, по типу «конец в конец».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Спустя 4 месяца после оперативного вмешательства у пациентки были отмечены движения на пораженной стороне при сжатии зубов, спусти 6 месяцев после операции – синхронные произвольные движения при улыбке.</a:t>
            </a:r>
            <a:endParaRPr/>
          </a:p>
        </p:txBody>
      </p:sp>
      <p:pic>
        <p:nvPicPr>
          <p:cNvPr id="142" name="Google Shape;142;p13"/>
          <p:cNvPicPr preferRelativeResize="0"/>
          <p:nvPr/>
        </p:nvPicPr>
        <p:blipFill rotWithShape="1">
          <a:blip r:embed="rId9">
            <a:alphaModFix/>
          </a:blip>
          <a:srcRect b="17111" l="1948" r="-1947" t="11549"/>
          <a:stretch/>
        </p:blipFill>
        <p:spPr>
          <a:xfrm>
            <a:off x="19609655" y="6727127"/>
            <a:ext cx="2402082" cy="220051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3"/>
          <p:cNvSpPr txBox="1"/>
          <p:nvPr/>
        </p:nvSpPr>
        <p:spPr>
          <a:xfrm>
            <a:off x="15019991" y="3506840"/>
            <a:ext cx="8661558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Пациентка А., поступила в отделение челюстно-лицевой хирургии НМИЦ «ЦНИИСиЧЛХ» с жалобами на деформацию и неподвижность правой половины лица, невозможность сомкнуть веки справа, сухость и дискомфорт правого глаза, отсутствие слуха справа. Был установлен диагноз : «Паралич мимической мускулатуры справа, состояние после удаления невриномы мосто-мозжечкового угла справа.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рамках предоперационной подготовки пациентке был выполнен ряд исследований: игольчатая ЭМГ мимических и жевательных мышц, КТ-ангиография сосудов головы, шеи для оценки хода реципиентных  и донорских сосудов и их диаметра.</a:t>
            </a:r>
            <a:endParaRPr/>
          </a:p>
        </p:txBody>
      </p:sp>
      <p:sp>
        <p:nvSpPr>
          <p:cNvPr id="144" name="Google Shape;144;p13"/>
          <p:cNvSpPr/>
          <p:nvPr/>
        </p:nvSpPr>
        <p:spPr>
          <a:xfrm>
            <a:off x="19640550" y="8074025"/>
            <a:ext cx="165100" cy="10729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967306" y="8418449"/>
            <a:ext cx="302760" cy="4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3"/>
          <p:cNvSpPr txBox="1"/>
          <p:nvPr/>
        </p:nvSpPr>
        <p:spPr>
          <a:xfrm>
            <a:off x="22011736" y="6645018"/>
            <a:ext cx="229297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 реинервации аутотрансплантата грудино-подъязычной мышцы</a:t>
            </a:r>
            <a:endParaRPr/>
          </a:p>
        </p:txBody>
      </p:sp>
      <p:cxnSp>
        <p:nvCxnSpPr>
          <p:cNvPr id="147" name="Google Shape;147;p13"/>
          <p:cNvCxnSpPr>
            <a:stCxn id="146" idx="2"/>
          </p:cNvCxnSpPr>
          <p:nvPr/>
        </p:nvCxnSpPr>
        <p:spPr>
          <a:xfrm rot="5400000">
            <a:off x="22293471" y="7552997"/>
            <a:ext cx="572400" cy="1157100"/>
          </a:xfrm>
          <a:prstGeom prst="curvedConnector2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8" name="Google Shape;148;p13"/>
          <p:cNvSpPr txBox="1"/>
          <p:nvPr/>
        </p:nvSpPr>
        <p:spPr>
          <a:xfrm>
            <a:off x="19314425" y="9669423"/>
            <a:ext cx="44420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оперативного вмешательства и спустя 6 месяцев  (при улыбке).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