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Libre Franklin Thin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Thin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LibreFranklinThin-italic.fntdata"/><Relationship Id="rId12" Type="http://schemas.openxmlformats.org/officeDocument/2006/relationships/font" Target="fonts/LibreFranklinTh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4" Type="http://schemas.openxmlformats.org/officeDocument/2006/relationships/font" Target="fonts/LibreFranklin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_без фото - 1">
  <p:cSld name="Титульный слайд_без фото -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827584" y="1401620"/>
            <a:ext cx="6624736" cy="16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2555776" y="1954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5364088" y="195486"/>
            <a:ext cx="339965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27584" y="4137925"/>
            <a:ext cx="6624736" cy="378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i="1" sz="16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827584" y="3759883"/>
            <a:ext cx="6624736" cy="3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>
                <a:solidFill>
                  <a:schemeClr val="dk2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>
                <a:solidFill>
                  <a:schemeClr val="dk2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1792288" y="3498373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/>
          <p:nvPr>
            <p:ph idx="2" type="pic"/>
          </p:nvPr>
        </p:nvSpPr>
        <p:spPr>
          <a:xfrm>
            <a:off x="1792288" y="357504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92288" y="392342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 rot="5400000">
            <a:off x="2887089" y="-1229738"/>
            <a:ext cx="336982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553200" y="4623978"/>
            <a:ext cx="176321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_с фото - 1">
  <p:cSld name="Титульный слайд_с фото -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475656" y="1707654"/>
            <a:ext cx="6624736" cy="16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2555776" y="1954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5364088" y="195486"/>
            <a:ext cx="339965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475656" y="4011910"/>
            <a:ext cx="5111750" cy="378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i="1" sz="16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1475656" y="3579862"/>
            <a:ext cx="5111750" cy="32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_без фото - 2">
  <p:cSld name="Титульный слайд_без фото -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475656" y="1383618"/>
            <a:ext cx="6624736" cy="16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2555776" y="1954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5364088" y="195486"/>
            <a:ext cx="339965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763688" y="4191930"/>
            <a:ext cx="6624736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i="1" sz="16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1763688" y="3813907"/>
            <a:ext cx="6624736" cy="32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_с фото - 2">
  <p:cSld name="Титульный слайд_с фото -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1475656" y="1383618"/>
            <a:ext cx="6624736" cy="1674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2555776" y="19548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5420816" y="195486"/>
            <a:ext cx="339965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267744" y="4137925"/>
            <a:ext cx="5040560" cy="378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i="1" sz="16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2267744" y="3813889"/>
            <a:ext cx="5040560" cy="27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/>
          <p:nvPr>
            <p:ph idx="3" type="pic"/>
          </p:nvPr>
        </p:nvSpPr>
        <p:spPr>
          <a:xfrm>
            <a:off x="7380313" y="3489852"/>
            <a:ext cx="1440433" cy="102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200151"/>
            <a:ext cx="8229600" cy="336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>
                <a:solidFill>
                  <a:schemeClr val="dk2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46201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Thin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988C8A"/>
              </a:buClr>
              <a:buSzPts val="1800"/>
              <a:buNone/>
              <a:defRPr sz="1800">
                <a:solidFill>
                  <a:srgbClr val="988C8A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988C8A"/>
              </a:buClr>
              <a:buSzPts val="1600"/>
              <a:buNone/>
              <a:defRPr sz="1600">
                <a:solidFill>
                  <a:srgbClr val="988C8A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988C8A"/>
              </a:buClr>
              <a:buSzPts val="1400"/>
              <a:buNone/>
              <a:defRPr sz="1400">
                <a:solidFill>
                  <a:srgbClr val="988C8A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4623978"/>
            <a:ext cx="176321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>
                <a:solidFill>
                  <a:schemeClr val="dk2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648200" y="1167595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>
                <a:solidFill>
                  <a:schemeClr val="dk2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>
                <a:solidFill>
                  <a:schemeClr val="dk2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>
                <a:solidFill>
                  <a:schemeClr val="dk2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0" i="0" sz="44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6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6239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62397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623978"/>
            <a:ext cx="1835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88C8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3.jpg"/><Relationship Id="rId13" Type="http://schemas.openxmlformats.org/officeDocument/2006/relationships/image" Target="../media/image11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14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4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ctrTitle"/>
          </p:nvPr>
        </p:nvSpPr>
        <p:spPr>
          <a:xfrm>
            <a:off x="1259632" y="339502"/>
            <a:ext cx="7897628" cy="513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br>
              <a:rPr b="0" lang="ru-RU" sz="10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9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47056" y="-92546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пластическая органосохраняющая операция I пальца левой кисти по удалению подногтевой меланомы с пластикой дефекта кожно-мышечным лоскутом на сосудистой ножке </a:t>
            </a:r>
            <a:endParaRPr b="1" i="0" sz="1200" u="none" cap="none" strike="noStrike">
              <a:solidFill>
                <a:srgbClr val="2B16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 u="none" cap="none" strike="noStrike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М.Ю. Мяснянкин</a:t>
            </a:r>
            <a:endParaRPr b="1" i="1" sz="1200" u="none" cap="none" strike="noStrike">
              <a:solidFill>
                <a:srgbClr val="2B161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-2963" y="510461"/>
            <a:ext cx="1259632" cy="42135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АКТУАЛЬНОСТЬ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ИССЛЕДОВАНИЯ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-2962" y="1382784"/>
            <a:ext cx="1259631" cy="42135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ЦЕЛЬ </a:t>
            </a:r>
            <a:endParaRPr b="1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ИССЛЕДОВАНИЯ</a:t>
            </a:r>
            <a:endParaRPr b="1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 rot="-5400000">
            <a:off x="-337329" y="2189001"/>
            <a:ext cx="1096014" cy="42135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МАТЕРИАЛЫ И </a:t>
            </a:r>
            <a:endParaRPr b="1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МЕТОДЫ</a:t>
            </a:r>
            <a:endParaRPr b="1" i="0" sz="1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 rot="-5400000">
            <a:off x="-443495" y="3485090"/>
            <a:ext cx="1199272" cy="23668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 rot="-5400000">
            <a:off x="-276674" y="4583142"/>
            <a:ext cx="865634" cy="23668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02800" y="4268669"/>
            <a:ext cx="8733696" cy="87716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Самый «умный» палец на руке – большой. При помощи большого пальца человек поднимает предметы, собирает модели, создает орудия труда и проектирует изобретения. Если задуматься, то именно благодаря противопоставленному большому пальцу (в сочетании с другими пальцами) была построена человеческая цивилизация, и именно благодаря ему она сейчас развивается. На настоящий момент у пациентке полная клиническая ремиссия и она полностью вернулась в  рабочую деятельность. Все это указывает на полный радикализм операции и дает  эстетико-косметический приемлемый результат. </a:t>
            </a:r>
            <a:r>
              <a:rPr b="1" i="0" lang="ru-RU" sz="1100" u="none" cap="none" strike="noStrike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Открывает новые возможности пластической хирургии там, где ее нельзя было и представить.</a:t>
            </a:r>
            <a:endParaRPr b="1" sz="1100">
              <a:solidFill>
                <a:srgbClr val="2B161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256669" y="510461"/>
            <a:ext cx="7779827" cy="89255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Подногтевая меланома (ПМ) – редко встречающееся заболевание, которое не изучалось в России, а зарубежом представлено ограниченным числом публикаций. До настоящего момента пациентам с ПМ выполнялось радикальное хирургическое удаление первичной опухоли - </a:t>
            </a:r>
            <a:r>
              <a:rPr b="1" lang="ru-RU" sz="1000" u="sng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ампутация фаланги пальца</a:t>
            </a: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Все это приводило к </a:t>
            </a:r>
            <a:r>
              <a:rPr b="1" lang="ru-RU" sz="1000" u="sng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инвалидизации</a:t>
            </a: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b="1" lang="ru-RU" sz="1000" u="sng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социальной</a:t>
            </a:r>
            <a:r>
              <a:rPr b="1"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000" u="sng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дезадаптации</a:t>
            </a:r>
            <a:r>
              <a:rPr b="1"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обществе. Необходимость максимизации функциональной способности конечности и улучшение тем самым качества жизни пациента определяет совершенствование хирургических методов лечения с </a:t>
            </a:r>
            <a:r>
              <a:rPr b="1" lang="ru-RU" sz="1200" u="sng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онкопластическим подходом .</a:t>
            </a:r>
            <a:endParaRPr b="1" sz="1200" u="sng">
              <a:solidFill>
                <a:srgbClr val="2B161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259633" y="1393405"/>
            <a:ext cx="7776863" cy="4001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Впервые представлен в пластической хирургии клинический случай пациента после выполненного удаления подногтевой меланомы с пластикой дефекта кожно-мышечным лоскутом на сосудистой ножке.</a:t>
            </a:r>
            <a:endParaRPr sz="1000">
              <a:solidFill>
                <a:srgbClr val="2B161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28537" y="1870657"/>
            <a:ext cx="4124899" cy="101566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Пациентка 59 лет в апреле 2017 года обратилась в НИИО им. Н.Н. Петрова МЗ РФ с пигментным образованием подногтевого ложа I пальца левой кисти. Отмечала появление под ногтем линейной полоски темно-коричневой окраски 4 года тому назад. После чего принято решение о биопсии подногтевого образования. Диагноз: подногтевая меланома высокого риска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Михаил\Desktop\EAFO НН 2017 доклады\Клин.проявления, дерм, патология\Антонова ОВ 26.04.2017\Фото до и после биопсии\IMG_6255.JPG" id="114" name="Google Shape;114;p16"/>
          <p:cNvPicPr preferRelativeResize="0"/>
          <p:nvPr/>
        </p:nvPicPr>
        <p:blipFill rotWithShape="1">
          <a:blip r:embed="rId3">
            <a:alphaModFix/>
          </a:blip>
          <a:srcRect b="3985" l="18528" r="4113" t="0"/>
          <a:stretch/>
        </p:blipFill>
        <p:spPr>
          <a:xfrm>
            <a:off x="4607532" y="1805004"/>
            <a:ext cx="1152128" cy="1081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ихаил\Desktop\EAFO НН 2017 доклады\Клин.проявления, дерм, патология\Антонова ОВ 26.04.2017\Фото до и после биопсии\IMG_6263.JPG" id="115" name="Google Shape;115;p16"/>
          <p:cNvPicPr preferRelativeResize="0"/>
          <p:nvPr/>
        </p:nvPicPr>
        <p:blipFill rotWithShape="1">
          <a:blip r:embed="rId4">
            <a:alphaModFix/>
          </a:blip>
          <a:srcRect b="15945" l="62237" r="7795" t="50282"/>
          <a:stretch/>
        </p:blipFill>
        <p:spPr>
          <a:xfrm rot="5400000">
            <a:off x="5681122" y="1914695"/>
            <a:ext cx="1108988" cy="87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ихаил\Desktop\Операция ПМ от 01.06.2017\IMG_0047.JPG" id="116" name="Google Shape;116;p16"/>
          <p:cNvPicPr preferRelativeResize="0"/>
          <p:nvPr/>
        </p:nvPicPr>
        <p:blipFill rotWithShape="1">
          <a:blip r:embed="rId5">
            <a:alphaModFix/>
          </a:blip>
          <a:srcRect b="17667" l="6779" r="14504" t="0"/>
          <a:stretch/>
        </p:blipFill>
        <p:spPr>
          <a:xfrm>
            <a:off x="309982" y="3265759"/>
            <a:ext cx="1309690" cy="96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2240" y="1819151"/>
            <a:ext cx="1062920" cy="1109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6"/>
          <p:cNvCxnSpPr/>
          <p:nvPr/>
        </p:nvCxnSpPr>
        <p:spPr>
          <a:xfrm>
            <a:off x="1026928" y="3257714"/>
            <a:ext cx="108012" cy="691439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Михаил\Desktop\Операция ПМ от 01.06.2017\IMG_0068.JPG" id="119" name="Google Shape;119;p16"/>
          <p:cNvPicPr preferRelativeResize="0"/>
          <p:nvPr/>
        </p:nvPicPr>
        <p:blipFill rotWithShape="1">
          <a:blip r:embed="rId7">
            <a:alphaModFix/>
          </a:blip>
          <a:srcRect b="24427" l="37048" r="0" t="6339"/>
          <a:stretch/>
        </p:blipFill>
        <p:spPr>
          <a:xfrm>
            <a:off x="1691680" y="3265759"/>
            <a:ext cx="1620948" cy="100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895384" y="3005737"/>
            <a:ext cx="1417244" cy="2059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маркировка лоскута</a:t>
            </a:r>
            <a:endParaRPr sz="1000">
              <a:solidFill>
                <a:srgbClr val="2B16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04801" y="3002472"/>
            <a:ext cx="1561412" cy="2059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5750" lIns="51500" spcFirstLastPara="1" rIns="51500" wrap="square" tIns="25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B16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digitalis palmaris proprius</a:t>
            </a:r>
            <a:endParaRPr sz="1000">
              <a:solidFill>
                <a:srgbClr val="2B16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795160" y="1821680"/>
            <a:ext cx="1294394" cy="10873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b="1" lang="ru-RU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Кожно-мышечный лоскут на сосудистой ножке: a. digitalis palmaris proprius , фрагмент m. interosseus dorsalis</a:t>
            </a:r>
            <a:endParaRPr b="1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Михаил\Desktop\Операция ПМ от 01.06.2017\IMG_0137.JPG" id="123" name="Google Shape;123;p16"/>
          <p:cNvPicPr preferRelativeResize="0"/>
          <p:nvPr/>
        </p:nvPicPr>
        <p:blipFill rotWithShape="1">
          <a:blip r:embed="rId8">
            <a:alphaModFix/>
          </a:blip>
          <a:srcRect b="42724" l="34572" r="1538" t="18101"/>
          <a:stretch/>
        </p:blipFill>
        <p:spPr>
          <a:xfrm>
            <a:off x="3338407" y="2928312"/>
            <a:ext cx="2028751" cy="1302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4380914" y="3702206"/>
            <a:ext cx="1029228" cy="40011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interosseus dorsalis </a:t>
            </a: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214595" y="2954913"/>
            <a:ext cx="1152563" cy="40011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digitalis palmaris proprius</a:t>
            </a: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 flipH="1">
            <a:off x="4104373" y="3414371"/>
            <a:ext cx="311700" cy="334301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7" name="Google Shape;127;p16"/>
          <p:cNvCxnSpPr/>
          <p:nvPr/>
        </p:nvCxnSpPr>
        <p:spPr>
          <a:xfrm flipH="1">
            <a:off x="3899414" y="3902261"/>
            <a:ext cx="453656" cy="131209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C:\Users\Михаил\Desktop\Операция ПМ от 01.06.2017\IMG_0176.PNG" id="128" name="Google Shape;128;p16"/>
          <p:cNvPicPr preferRelativeResize="0"/>
          <p:nvPr/>
        </p:nvPicPr>
        <p:blipFill rotWithShape="1">
          <a:blip r:embed="rId9">
            <a:alphaModFix/>
          </a:blip>
          <a:srcRect b="16482" l="8871" r="31106" t="47407"/>
          <a:stretch/>
        </p:blipFill>
        <p:spPr>
          <a:xfrm rot="5400000">
            <a:off x="5581222" y="2864966"/>
            <a:ext cx="992779" cy="1213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userapi.com/c847021/v847021722/32d43/yF3Of0u24RI.jpg" id="129" name="Google Shape;129;p16"/>
          <p:cNvPicPr preferRelativeResize="0"/>
          <p:nvPr/>
        </p:nvPicPr>
        <p:blipFill rotWithShape="1">
          <a:blip r:embed="rId10">
            <a:alphaModFix/>
          </a:blip>
          <a:srcRect b="0" l="0" r="8248" t="30240"/>
          <a:stretch/>
        </p:blipFill>
        <p:spPr>
          <a:xfrm>
            <a:off x="7968478" y="3005737"/>
            <a:ext cx="1141677" cy="1130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userapi.com/c846521/v846521722/33748/U1WHaty9KUs.jpg" id="130" name="Google Shape;130;p16"/>
          <p:cNvPicPr preferRelativeResize="0"/>
          <p:nvPr/>
        </p:nvPicPr>
        <p:blipFill rotWithShape="1">
          <a:blip r:embed="rId11">
            <a:alphaModFix/>
          </a:blip>
          <a:srcRect b="8922" l="37242" r="5714" t="7637"/>
          <a:stretch/>
        </p:blipFill>
        <p:spPr>
          <a:xfrm>
            <a:off x="6732240" y="2956977"/>
            <a:ext cx="1174074" cy="124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userapi.com/c845018/v845018722/3946d/6EBLtvNFpMs.jpg" id="131" name="Google Shape;131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101101" y="901437"/>
            <a:ext cx="464796" cy="497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userapi.com/c846018/v846018722/344d1/oQiq0xv8qYg.jpg" id="132" name="Google Shape;132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>
            <a:off x="685930" y="931814"/>
            <a:ext cx="450970" cy="4509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6"/>
          <p:cNvCxnSpPr/>
          <p:nvPr/>
        </p:nvCxnSpPr>
        <p:spPr>
          <a:xfrm>
            <a:off x="156144" y="995698"/>
            <a:ext cx="371770" cy="32320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736574" y="937361"/>
            <a:ext cx="348933" cy="381539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6"/>
          <p:cNvCxnSpPr/>
          <p:nvPr/>
        </p:nvCxnSpPr>
        <p:spPr>
          <a:xfrm flipH="1">
            <a:off x="771491" y="917987"/>
            <a:ext cx="356469" cy="426047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6"/>
          <p:cNvCxnSpPr/>
          <p:nvPr/>
        </p:nvCxnSpPr>
        <p:spPr>
          <a:xfrm flipH="1">
            <a:off x="219419" y="944275"/>
            <a:ext cx="356469" cy="426047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МП_16х9v.1">
  <a:themeElements>
    <a:clrScheme name="Меланома.ПРО_светлый">
      <a:dk1>
        <a:srgbClr val="572C24"/>
      </a:dk1>
      <a:lt1>
        <a:srgbClr val="FFFFFF"/>
      </a:lt1>
      <a:dk2>
        <a:srgbClr val="2E3437"/>
      </a:dk2>
      <a:lt2>
        <a:srgbClr val="FFFFFF"/>
      </a:lt2>
      <a:accent1>
        <a:srgbClr val="4F81BD"/>
      </a:accent1>
      <a:accent2>
        <a:srgbClr val="C0504D"/>
      </a:accent2>
      <a:accent3>
        <a:srgbClr val="DE8744"/>
      </a:accent3>
      <a:accent4>
        <a:srgbClr val="8064A2"/>
      </a:accent4>
      <a:accent5>
        <a:srgbClr val="4BACC6"/>
      </a:accent5>
      <a:accent6>
        <a:srgbClr val="F79646"/>
      </a:accent6>
      <a:hlink>
        <a:srgbClr val="4180D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